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96" r:id="rId3"/>
    <p:sldId id="259" r:id="rId4"/>
    <p:sldId id="298" r:id="rId5"/>
    <p:sldId id="299" r:id="rId6"/>
    <p:sldId id="311" r:id="rId7"/>
    <p:sldId id="263" r:id="rId8"/>
    <p:sldId id="264" r:id="rId9"/>
    <p:sldId id="269" r:id="rId10"/>
    <p:sldId id="307" r:id="rId11"/>
    <p:sldId id="274" r:id="rId12"/>
    <p:sldId id="308" r:id="rId13"/>
    <p:sldId id="286" r:id="rId14"/>
    <p:sldId id="309" r:id="rId15"/>
    <p:sldId id="292" r:id="rId16"/>
    <p:sldId id="310" r:id="rId17"/>
    <p:sldId id="312" r:id="rId18"/>
    <p:sldId id="297" r:id="rId19"/>
    <p:sldId id="266" r:id="rId20"/>
    <p:sldId id="313" r:id="rId21"/>
    <p:sldId id="300" r:id="rId22"/>
    <p:sldId id="305" r:id="rId23"/>
    <p:sldId id="306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1"/>
    <p:restoredTop sz="79456" autoAdjust="0"/>
  </p:normalViewPr>
  <p:slideViewPr>
    <p:cSldViewPr snapToGrid="0" snapToObjects="1">
      <p:cViewPr>
        <p:scale>
          <a:sx n="108" d="100"/>
          <a:sy n="108" d="100"/>
        </p:scale>
        <p:origin x="169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2" d="100"/>
        <a:sy n="1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83017-2E1D-794F-BE75-DBEE9129C94C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784BB-D55C-0747-8B61-F5AF63D4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C411-979F-D141-83EC-EA38630FD5C4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E8EC8-FB39-5646-BE4A-6E2D563B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8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5BC-576C-9D4A-AAE4-8B26D48011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5BC-576C-9D4A-AAE4-8B26D48011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3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0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4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57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3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5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6C26-E72C-004D-8CD9-07FC49EB66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2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092C05-2A0C-1641-92EA-A1154D9E243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2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D61A97-CE5E-EB4B-B405-37927716D2A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5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092C05-2A0C-1641-92EA-A1154D9E243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5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0070C0"/>
                </a:solidFill>
              </a:rPr>
              <a:t>detailed enough to be plausible distractors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C5BC-576C-9D4A-AAE4-8B26D48011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4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More than one option can be correct, but only one is most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E8EC8-FB39-5646-BE4A-6E2D563B45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2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1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7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3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02D6-6B12-5740-B726-970CF5E2F2E9}" type="datetimeFigureOut">
              <a:rPr lang="en-US" smtClean="0"/>
              <a:t>9/14/19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0531-86E9-0149-BA6C-3E5EA64E72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2" y="5679204"/>
            <a:ext cx="2083360" cy="6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77383"/>
            <a:ext cx="1532972" cy="678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18BC3B-47E5-B04E-8C50-27F938C0F21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26310" y="5677383"/>
            <a:ext cx="1491380" cy="6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1202"/>
            <a:ext cx="7772400" cy="184937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70C0"/>
                </a:solidFill>
              </a:rPr>
              <a:t>Prescribing Safety Assessment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667" b="1" dirty="0">
                <a:solidFill>
                  <a:srgbClr val="0070C0"/>
                </a:solidFill>
              </a:rPr>
              <a:t>Training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1260"/>
            <a:ext cx="7772400" cy="25853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Introduction to PSA Item authoring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Single Best Answer items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Dr</a:t>
            </a:r>
            <a:r>
              <a:rPr lang="en-US" sz="2800" dirty="0">
                <a:solidFill>
                  <a:srgbClr val="0070C0"/>
                </a:solidFill>
              </a:rPr>
              <a:t> Lynne Bollington</a:t>
            </a:r>
          </a:p>
          <a:p>
            <a:endParaRPr lang="en-US" sz="3600" i="1" dirty="0"/>
          </a:p>
          <a:p>
            <a:endParaRPr lang="en-US" sz="3600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2800" y="6477000"/>
            <a:ext cx="5327650" cy="2984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6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3998" y="3423190"/>
            <a:ext cx="7141591" cy="191455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2886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Use language that is appropriate for the intended recipient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D8F2F-9130-C24C-8773-F4FDB3CB8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417638"/>
            <a:ext cx="6005899" cy="1870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0E0358-66D9-BA41-AB46-13508B3EE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310" y="5670261"/>
            <a:ext cx="1491380" cy="6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Adverse drug reaction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50355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000" i="1" dirty="0"/>
          </a:p>
          <a:p>
            <a:pPr marL="0" lvl="0" indent="0">
              <a:buNone/>
            </a:pPr>
            <a:r>
              <a:rPr lang="en-GB" sz="2000" b="1" dirty="0"/>
              <a:t>4 types of ADR item style:</a:t>
            </a:r>
          </a:p>
          <a:p>
            <a:pPr marL="0" lvl="0" indent="0">
              <a:buNone/>
            </a:pPr>
            <a:r>
              <a:rPr lang="en-GB" sz="2000" i="1" dirty="0"/>
              <a:t>A:	identifying likely adverse reactions, </a:t>
            </a:r>
          </a:p>
          <a:p>
            <a:pPr marL="0" lvl="0" indent="0">
              <a:buNone/>
            </a:pPr>
            <a:r>
              <a:rPr lang="en-GB" sz="2000" i="1" dirty="0"/>
              <a:t>B:	identifying drugs causing specific adverse drug reactions,</a:t>
            </a:r>
          </a:p>
          <a:p>
            <a:pPr marL="0" lvl="0" indent="0">
              <a:buNone/>
            </a:pPr>
            <a:r>
              <a:rPr lang="en-GB" sz="2000" i="1" dirty="0"/>
              <a:t>C:	identifying drug interactions,</a:t>
            </a:r>
          </a:p>
          <a:p>
            <a:pPr marL="0" lvl="0" indent="0">
              <a:buNone/>
            </a:pPr>
            <a:r>
              <a:rPr lang="en-GB" sz="2000" i="1" dirty="0"/>
              <a:t>D:	managing the adverse effects of a drug </a:t>
            </a:r>
            <a:br>
              <a:rPr lang="en-GB" sz="2000" b="1" i="1" dirty="0"/>
            </a:b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54578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522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Ensure answers don’t conflict with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BNF (</a:t>
            </a:r>
            <a:r>
              <a:rPr lang="en-US" sz="4000" dirty="0" err="1">
                <a:solidFill>
                  <a:srgbClr val="0070C0"/>
                </a:solidFill>
              </a:rPr>
              <a:t>esp</a:t>
            </a:r>
            <a:r>
              <a:rPr lang="en-US" sz="4000" dirty="0">
                <a:solidFill>
                  <a:srgbClr val="0070C0"/>
                </a:solidFill>
              </a:rPr>
              <a:t> ADR frequencies)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326" y="2315278"/>
            <a:ext cx="8229600" cy="1883535"/>
          </a:xfrm>
        </p:spPr>
      </p:pic>
    </p:spTree>
    <p:extLst>
      <p:ext uri="{BB962C8B-B14F-4D97-AF65-F5344CB8AC3E}">
        <p14:creationId xmlns:p14="http://schemas.microsoft.com/office/powerpoint/2010/main" val="70651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Drug monitoring items (TDM)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b="1" dirty="0"/>
              <a:t>TDM </a:t>
            </a:r>
            <a:r>
              <a:rPr lang="en-GB" sz="2000" dirty="0"/>
              <a:t>items present: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a scenario that involves making judgements about how best to assess the impact of planned or ongoing treatments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demonstrating an understanding of </a:t>
            </a:r>
            <a:r>
              <a:rPr lang="en-GB" sz="2000" dirty="0">
                <a:solidFill>
                  <a:srgbClr val="0000FF"/>
                </a:solidFill>
              </a:rPr>
              <a:t>how to monitor </a:t>
            </a:r>
            <a:r>
              <a:rPr lang="en-GB" sz="2000" dirty="0"/>
              <a:t>the </a:t>
            </a:r>
            <a:r>
              <a:rPr lang="en-GB" sz="2000" dirty="0">
                <a:solidFill>
                  <a:srgbClr val="008000"/>
                </a:solidFill>
              </a:rPr>
              <a:t>beneficial</a:t>
            </a:r>
            <a:r>
              <a:rPr lang="en-GB" sz="2000" dirty="0"/>
              <a:t> or </a:t>
            </a:r>
            <a:r>
              <a:rPr lang="en-GB" sz="2000" dirty="0">
                <a:solidFill>
                  <a:srgbClr val="FF0000"/>
                </a:solidFill>
              </a:rPr>
              <a:t>harmful</a:t>
            </a:r>
            <a:r>
              <a:rPr lang="en-GB" sz="2000" dirty="0"/>
              <a:t> effects of medicines and 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when to do so</a:t>
            </a:r>
          </a:p>
          <a:p>
            <a:pPr marL="0" lvl="0" indent="0">
              <a:buNone/>
            </a:pPr>
            <a:endParaRPr lang="en-GB" sz="2000" b="1" dirty="0"/>
          </a:p>
          <a:p>
            <a:pPr marL="0" lvl="0" indent="0">
              <a:buNone/>
            </a:pPr>
            <a:r>
              <a:rPr lang="en-GB" sz="2000" b="1" dirty="0"/>
              <a:t>The correct course of action </a:t>
            </a:r>
            <a:r>
              <a:rPr lang="en-GB" sz="2000" dirty="0"/>
              <a:t>may involve: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deciding which tests or observations to perform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deciding which is the most appropriate indication of outcome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deciding on the timing of test measurements</a:t>
            </a:r>
          </a:p>
          <a:p>
            <a:pPr>
              <a:spcBef>
                <a:spcPts val="0"/>
              </a:spcBef>
            </a:pPr>
            <a:endParaRPr lang="en-GB" sz="2000" dirty="0"/>
          </a:p>
          <a:p>
            <a:pPr>
              <a:spcBef>
                <a:spcPts val="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2505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3224"/>
            <a:ext cx="8229600" cy="372136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(and when) to monitor</a:t>
            </a:r>
          </a:p>
        </p:txBody>
      </p:sp>
    </p:spTree>
    <p:extLst>
      <p:ext uri="{BB962C8B-B14F-4D97-AF65-F5344CB8AC3E}">
        <p14:creationId xmlns:p14="http://schemas.microsoft.com/office/powerpoint/2010/main" val="200428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Data interpretation items (DAT)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b="1" dirty="0"/>
              <a:t>DAT items </a:t>
            </a:r>
            <a:r>
              <a:rPr lang="en-GB" sz="2000" dirty="0"/>
              <a:t>involve:</a:t>
            </a:r>
          </a:p>
          <a:p>
            <a:r>
              <a:rPr lang="en-GB" sz="2000" dirty="0"/>
              <a:t>interpreting data in the light of a clinical scenario</a:t>
            </a:r>
          </a:p>
          <a:p>
            <a:r>
              <a:rPr lang="en-GB" sz="2000" dirty="0"/>
              <a:t>deciding on the most appropriate course of action with regard to prescribing </a:t>
            </a:r>
            <a:r>
              <a:rPr lang="en-GB" sz="2000" b="1" dirty="0">
                <a:solidFill>
                  <a:srgbClr val="FF0000"/>
                </a:solidFill>
              </a:rPr>
              <a:t>based on the data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b="1" dirty="0"/>
              <a:t>The correct course of action </a:t>
            </a:r>
            <a:r>
              <a:rPr lang="en-GB" sz="2000" dirty="0"/>
              <a:t>may involve:</a:t>
            </a:r>
          </a:p>
          <a:p>
            <a:r>
              <a:rPr lang="en-GB" sz="2000" dirty="0"/>
              <a:t>withdrawing a medicine</a:t>
            </a:r>
          </a:p>
          <a:p>
            <a:r>
              <a:rPr lang="en-GB" sz="2000" dirty="0"/>
              <a:t>reducing its dose</a:t>
            </a:r>
          </a:p>
          <a:p>
            <a:r>
              <a:rPr lang="en-GB" sz="2000" dirty="0"/>
              <a:t>no change</a:t>
            </a:r>
          </a:p>
          <a:p>
            <a:r>
              <a:rPr lang="en-GB" sz="2000" dirty="0"/>
              <a:t>increasing its dose</a:t>
            </a:r>
          </a:p>
          <a:p>
            <a:r>
              <a:rPr lang="en-GB" sz="2000" dirty="0"/>
              <a:t>prescribing a new medicine</a:t>
            </a:r>
          </a:p>
        </p:txBody>
      </p:sp>
    </p:spTree>
    <p:extLst>
      <p:ext uri="{BB962C8B-B14F-4D97-AF65-F5344CB8AC3E}">
        <p14:creationId xmlns:p14="http://schemas.microsoft.com/office/powerpoint/2010/main" val="106700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494" y="2405246"/>
            <a:ext cx="7216588" cy="213041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DAT items MUST contain data that is required to answer the question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7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Agenda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SBA question development</a:t>
            </a:r>
          </a:p>
          <a:p>
            <a:r>
              <a:rPr lang="en-US" dirty="0">
                <a:solidFill>
                  <a:srgbClr val="0070C0"/>
                </a:solidFill>
              </a:rPr>
              <a:t>PSA item styles</a:t>
            </a:r>
          </a:p>
          <a:p>
            <a:r>
              <a:rPr lang="en-US" dirty="0">
                <a:solidFill>
                  <a:srgbClr val="00B050"/>
                </a:solidFill>
              </a:rPr>
              <a:t>House style</a:t>
            </a:r>
          </a:p>
          <a:p>
            <a:r>
              <a:rPr lang="en-US" dirty="0">
                <a:solidFill>
                  <a:srgbClr val="0070C0"/>
                </a:solidFill>
              </a:rPr>
              <a:t>Common pitfalls</a:t>
            </a:r>
          </a:p>
        </p:txBody>
      </p:sp>
    </p:spTree>
    <p:extLst>
      <p:ext uri="{BB962C8B-B14F-4D97-AF65-F5344CB8AC3E}">
        <p14:creationId xmlns:p14="http://schemas.microsoft.com/office/powerpoint/2010/main" val="166267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House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70C0"/>
                </a:solidFill>
              </a:rPr>
              <a:t>PSA Item writing manual </a:t>
            </a:r>
            <a:r>
              <a:rPr lang="en-US" sz="2000" dirty="0">
                <a:solidFill>
                  <a:srgbClr val="0070C0"/>
                </a:solidFill>
              </a:rPr>
              <a:t>sets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out preferred approach to drafting PSA items:</a:t>
            </a:r>
          </a:p>
          <a:p>
            <a:pPr marL="520700"/>
            <a:r>
              <a:rPr lang="en-US" sz="2000" dirty="0">
                <a:solidFill>
                  <a:srgbClr val="0070C0"/>
                </a:solidFill>
              </a:rPr>
              <a:t>intended to ensure consistency of presentation to allow candidates to speed-read text and avoid wasting time</a:t>
            </a:r>
          </a:p>
          <a:p>
            <a:pPr marL="17780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17780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It includes:</a:t>
            </a:r>
          </a:p>
          <a:p>
            <a:pPr marL="520700"/>
            <a:r>
              <a:rPr lang="en-US" sz="2000" dirty="0">
                <a:solidFill>
                  <a:srgbClr val="0070C0"/>
                </a:solidFill>
              </a:rPr>
              <a:t>detailed descriptions of each item style</a:t>
            </a:r>
          </a:p>
          <a:p>
            <a:pPr marL="520700"/>
            <a:r>
              <a:rPr lang="en-US" sz="2000" dirty="0">
                <a:solidFill>
                  <a:srgbClr val="0070C0"/>
                </a:solidFill>
              </a:rPr>
              <a:t>guidance on good item writing</a:t>
            </a:r>
          </a:p>
          <a:p>
            <a:pPr marL="520700"/>
            <a:r>
              <a:rPr lang="en-US" sz="2000" dirty="0">
                <a:solidFill>
                  <a:srgbClr val="0070C0"/>
                </a:solidFill>
              </a:rPr>
              <a:t>house style guide</a:t>
            </a:r>
          </a:p>
          <a:p>
            <a:pPr marL="520700"/>
            <a:r>
              <a:rPr lang="en-US" sz="2000" dirty="0">
                <a:solidFill>
                  <a:srgbClr val="0070C0"/>
                </a:solidFill>
              </a:rPr>
              <a:t>accepted abbreviations</a:t>
            </a:r>
          </a:p>
          <a:p>
            <a:pPr marL="520700"/>
            <a:r>
              <a:rPr lang="en-US" sz="2000" dirty="0">
                <a:solidFill>
                  <a:srgbClr val="0070C0"/>
                </a:solidFill>
              </a:rPr>
              <a:t>reference ranges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47337" y="2513473"/>
            <a:ext cx="1940937" cy="27470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712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6" y="1417638"/>
            <a:ext cx="5643756" cy="39047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Templates provide typical length, structure and house style</a:t>
            </a:r>
          </a:p>
        </p:txBody>
      </p:sp>
    </p:spTree>
    <p:extLst>
      <p:ext uri="{BB962C8B-B14F-4D97-AF65-F5344CB8AC3E}">
        <p14:creationId xmlns:p14="http://schemas.microsoft.com/office/powerpoint/2010/main" val="393600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Agenda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SBA question development</a:t>
            </a:r>
          </a:p>
          <a:p>
            <a:r>
              <a:rPr lang="en-US" dirty="0">
                <a:solidFill>
                  <a:srgbClr val="0070C0"/>
                </a:solidFill>
              </a:rPr>
              <a:t>PSA item styles</a:t>
            </a:r>
          </a:p>
          <a:p>
            <a:r>
              <a:rPr lang="en-US" dirty="0">
                <a:solidFill>
                  <a:srgbClr val="0070C0"/>
                </a:solidFill>
              </a:rPr>
              <a:t>House style</a:t>
            </a:r>
          </a:p>
          <a:p>
            <a:r>
              <a:rPr lang="en-US" dirty="0">
                <a:solidFill>
                  <a:srgbClr val="0070C0"/>
                </a:solidFill>
              </a:rPr>
              <a:t>Common pitfalls</a:t>
            </a:r>
          </a:p>
        </p:txBody>
      </p:sp>
    </p:spTree>
    <p:extLst>
      <p:ext uri="{BB962C8B-B14F-4D97-AF65-F5344CB8AC3E}">
        <p14:creationId xmlns:p14="http://schemas.microsoft.com/office/powerpoint/2010/main" val="196736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Agenda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SBA question development</a:t>
            </a:r>
          </a:p>
          <a:p>
            <a:r>
              <a:rPr lang="en-US" dirty="0">
                <a:solidFill>
                  <a:srgbClr val="0070C0"/>
                </a:solidFill>
              </a:rPr>
              <a:t>PSA item styles</a:t>
            </a:r>
          </a:p>
          <a:p>
            <a:r>
              <a:rPr lang="en-US" dirty="0">
                <a:solidFill>
                  <a:srgbClr val="0070C0"/>
                </a:solidFill>
              </a:rPr>
              <a:t>House style</a:t>
            </a:r>
          </a:p>
          <a:p>
            <a:r>
              <a:rPr lang="en-US" dirty="0">
                <a:solidFill>
                  <a:srgbClr val="00B050"/>
                </a:solidFill>
              </a:rPr>
              <a:t>Common pitfalls</a:t>
            </a:r>
          </a:p>
        </p:txBody>
      </p:sp>
    </p:spTree>
    <p:extLst>
      <p:ext uri="{BB962C8B-B14F-4D97-AF65-F5344CB8AC3E}">
        <p14:creationId xmlns:p14="http://schemas.microsoft.com/office/powerpoint/2010/main" val="1321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Common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 marL="52070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Item on the wrong template</a:t>
            </a:r>
          </a:p>
          <a:p>
            <a:pPr marL="52070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Information presented out of order </a:t>
            </a:r>
            <a:r>
              <a:rPr lang="en-US" sz="2000" dirty="0">
                <a:solidFill>
                  <a:srgbClr val="0070C0"/>
                </a:solidFill>
              </a:rPr>
              <a:t>in case presentation, examination or investigations</a:t>
            </a:r>
          </a:p>
          <a:p>
            <a:pPr marL="52070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Inclusion of superfluous detail </a:t>
            </a:r>
            <a:r>
              <a:rPr lang="en-US" sz="2000" dirty="0">
                <a:solidFill>
                  <a:srgbClr val="0070C0"/>
                </a:solidFill>
              </a:rPr>
              <a:t>in case presentation</a:t>
            </a:r>
          </a:p>
          <a:p>
            <a:pPr marL="5207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Use of </a:t>
            </a:r>
            <a:r>
              <a:rPr lang="en-US" sz="2000" b="1" dirty="0">
                <a:solidFill>
                  <a:srgbClr val="0070C0"/>
                </a:solidFill>
              </a:rPr>
              <a:t>unlisted abbreviations</a:t>
            </a:r>
          </a:p>
          <a:p>
            <a:pPr marL="5207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Options in Providing Information items using </a:t>
            </a:r>
            <a:r>
              <a:rPr lang="en-US" sz="2000" b="1" dirty="0">
                <a:solidFill>
                  <a:srgbClr val="0070C0"/>
                </a:solidFill>
              </a:rPr>
              <a:t>inappropriate language/terminology</a:t>
            </a:r>
          </a:p>
          <a:p>
            <a:pPr marL="5207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Options listing drugs for which </a:t>
            </a:r>
            <a:r>
              <a:rPr lang="en-US" sz="2000" b="1" dirty="0">
                <a:solidFill>
                  <a:srgbClr val="0070C0"/>
                </a:solidFill>
              </a:rPr>
              <a:t>no indication is given </a:t>
            </a:r>
            <a:r>
              <a:rPr lang="en-US" sz="2000" dirty="0">
                <a:solidFill>
                  <a:srgbClr val="0070C0"/>
                </a:solidFill>
              </a:rPr>
              <a:t>in stem</a:t>
            </a:r>
          </a:p>
          <a:p>
            <a:pPr marL="5207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Data Interpretation items containing </a:t>
            </a:r>
            <a:r>
              <a:rPr lang="en-US" sz="2000" b="1" dirty="0">
                <a:solidFill>
                  <a:srgbClr val="0070C0"/>
                </a:solidFill>
              </a:rPr>
              <a:t>no data</a:t>
            </a:r>
            <a:r>
              <a:rPr lang="en-US" sz="2000" dirty="0">
                <a:solidFill>
                  <a:srgbClr val="0070C0"/>
                </a:solidFill>
              </a:rPr>
              <a:t>, or data unlikely to affect decision re drug dosage</a:t>
            </a:r>
          </a:p>
          <a:p>
            <a:pPr marL="520700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Incomplete Justifications </a:t>
            </a:r>
            <a:r>
              <a:rPr lang="en-US" sz="2000" dirty="0">
                <a:solidFill>
                  <a:srgbClr val="0070C0"/>
                </a:solidFill>
              </a:rPr>
              <a:t>for answers</a:t>
            </a:r>
          </a:p>
        </p:txBody>
      </p:sp>
    </p:spTree>
    <p:extLst>
      <p:ext uri="{BB962C8B-B14F-4D97-AF65-F5344CB8AC3E}">
        <p14:creationId xmlns:p14="http://schemas.microsoft.com/office/powerpoint/2010/main" val="1489949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13" y="388022"/>
            <a:ext cx="6113417" cy="1403708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This item may have been ambiguous, or the optimum answer open to debate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4585"/>
            <a:ext cx="8229600" cy="3497193"/>
          </a:xfrm>
        </p:spPr>
      </p:pic>
      <p:sp>
        <p:nvSpPr>
          <p:cNvPr id="5" name="TextBox 4"/>
          <p:cNvSpPr txBox="1"/>
          <p:nvPr/>
        </p:nvSpPr>
        <p:spPr>
          <a:xfrm>
            <a:off x="7504682" y="288504"/>
            <a:ext cx="118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Fac</a:t>
            </a:r>
            <a:r>
              <a:rPr lang="en-US" dirty="0">
                <a:solidFill>
                  <a:srgbClr val="FF0000"/>
                </a:solidFill>
              </a:rPr>
              <a:t>: 35.0%</a:t>
            </a:r>
          </a:p>
          <a:p>
            <a:r>
              <a:rPr lang="en-US" dirty="0">
                <a:solidFill>
                  <a:srgbClr val="FF0000"/>
                </a:solidFill>
              </a:rPr>
              <a:t>Dis: 0.044</a:t>
            </a:r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2861"/>
            <a:ext cx="8229600" cy="34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39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7" y="2298258"/>
            <a:ext cx="7794086" cy="2658730"/>
          </a:xfrm>
        </p:spPr>
      </p:pic>
      <p:sp>
        <p:nvSpPr>
          <p:cNvPr id="5" name="TextBox 4"/>
          <p:cNvSpPr txBox="1"/>
          <p:nvPr/>
        </p:nvSpPr>
        <p:spPr>
          <a:xfrm>
            <a:off x="7326217" y="249716"/>
            <a:ext cx="118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Fac</a:t>
            </a:r>
            <a:r>
              <a:rPr lang="en-US" dirty="0">
                <a:solidFill>
                  <a:srgbClr val="FF0000"/>
                </a:solidFill>
              </a:rPr>
              <a:t>: 68.5%</a:t>
            </a:r>
          </a:p>
          <a:p>
            <a:r>
              <a:rPr lang="en-US" dirty="0">
                <a:solidFill>
                  <a:srgbClr val="FF0000"/>
                </a:solidFill>
              </a:rPr>
              <a:t>Dis: 0.296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313882"/>
            <a:ext cx="6141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Items that require interpretation, and/or background knowledge, rather than ‘looking up’ skills perform best</a:t>
            </a:r>
          </a:p>
        </p:txBody>
      </p:sp>
    </p:spTree>
    <p:extLst>
      <p:ext uri="{BB962C8B-B14F-4D97-AF65-F5344CB8AC3E}">
        <p14:creationId xmlns:p14="http://schemas.microsoft.com/office/powerpoint/2010/main" val="1050873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have questions, please contact me: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Lynne Bollington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Lead consultant to Prescribing Safety Assessment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70C0"/>
                </a:solidFill>
              </a:rPr>
              <a:t>lynne@bollington.net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4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</a:rPr>
              <a:t>SBAs have three parts:</a:t>
            </a:r>
            <a:endParaRPr lang="en-US" sz="4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A clinical scenario (the ‘stem’)</a:t>
            </a:r>
          </a:p>
          <a:p>
            <a:r>
              <a:rPr lang="en-US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A question to be answered (the ‘lead-in’)</a:t>
            </a:r>
          </a:p>
          <a:p>
            <a:r>
              <a:rPr lang="en-US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A list of possible answers (the ‘options’)</a:t>
            </a:r>
          </a:p>
        </p:txBody>
      </p:sp>
    </p:spTree>
    <p:extLst>
      <p:ext uri="{BB962C8B-B14F-4D97-AF65-F5344CB8AC3E}">
        <p14:creationId xmlns:p14="http://schemas.microsoft.com/office/powerpoint/2010/main" val="348460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</a:rPr>
              <a:t>First decide on the testing point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8067"/>
            <a:ext cx="8229600" cy="432364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</a:rPr>
              <a:t>Identify the topic (important, not trivial)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Draw material from your experience of candidates displaying: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  <a:ea typeface="ＭＳ Ｐゴシック" charset="0"/>
              </a:rPr>
              <a:t>unexpected ignorance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  <a:ea typeface="ＭＳ Ｐゴシック" charset="0"/>
              </a:rPr>
              <a:t>misconceptions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  <a:ea typeface="ＭＳ Ｐゴシック" charset="0"/>
              </a:rPr>
              <a:t>errors of </a:t>
            </a:r>
            <a:r>
              <a:rPr lang="en-US" sz="2000" dirty="0" err="1">
                <a:solidFill>
                  <a:srgbClr val="0070C0"/>
                </a:solidFill>
                <a:ea typeface="ＭＳ Ｐゴシック" charset="0"/>
              </a:rPr>
              <a:t>judgement</a:t>
            </a:r>
            <a:endParaRPr lang="en-US" sz="2000" dirty="0">
              <a:solidFill>
                <a:srgbClr val="0070C0"/>
              </a:solidFill>
              <a:ea typeface="ＭＳ Ｐゴシック" charset="0"/>
            </a:endParaRPr>
          </a:p>
          <a:p>
            <a:r>
              <a:rPr lang="en-US" sz="2800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Limit item to a single testing point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think about what precise knowledge is being tested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ensure that correct answer demonstrates knowledge being tested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9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0070C0"/>
                </a:solidFill>
              </a:rPr>
              <a:t>Frame the item around the question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Build the stem as a </a:t>
            </a:r>
            <a:r>
              <a:rPr lang="en-US" sz="2400" b="1" dirty="0">
                <a:solidFill>
                  <a:srgbClr val="0070C0"/>
                </a:solidFill>
              </a:rPr>
              <a:t>fictiona</a:t>
            </a:r>
            <a:r>
              <a:rPr lang="en-US" sz="2400" dirty="0">
                <a:solidFill>
                  <a:srgbClr val="0070C0"/>
                </a:solidFill>
              </a:rPr>
              <a:t>l scenario with sufficient information to choose the correct answer (and no more)</a:t>
            </a:r>
            <a:endParaRPr lang="en-US" sz="2400" dirty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Identify 4 plausible distractors that are: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incorrect/clearly less correct than the agreed answer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not widely divergent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not </a:t>
            </a:r>
            <a:r>
              <a:rPr lang="en-GB" sz="2400" dirty="0">
                <a:solidFill>
                  <a:srgbClr val="0070C0"/>
                </a:solidFill>
                <a:ea typeface="ＭＳ Ｐゴシック" charset="0"/>
              </a:rPr>
              <a:t>‘a</a:t>
            </a:r>
            <a:r>
              <a:rPr lang="en-US" sz="2400" dirty="0" err="1">
                <a:solidFill>
                  <a:srgbClr val="0070C0"/>
                </a:solidFill>
                <a:ea typeface="ＭＳ Ｐゴシック" charset="0"/>
              </a:rPr>
              <a:t>ll</a:t>
            </a: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/none of the above</a:t>
            </a:r>
            <a:r>
              <a:rPr lang="en-GB" sz="2400" dirty="0">
                <a:solidFill>
                  <a:srgbClr val="0070C0"/>
                </a:solidFill>
                <a:ea typeface="ＭＳ Ｐゴシック" charset="0"/>
              </a:rPr>
              <a:t>’</a:t>
            </a:r>
          </a:p>
          <a:p>
            <a:pPr>
              <a:defRPr/>
            </a:pPr>
            <a:r>
              <a:rPr lang="en-US" sz="2400" dirty="0">
                <a:solidFill>
                  <a:srgbClr val="0070C0"/>
                </a:solidFill>
              </a:rPr>
              <a:t>All the options may be true, but one must clearly be the </a:t>
            </a:r>
            <a:r>
              <a:rPr lang="en-US" sz="2400" b="1" dirty="0">
                <a:solidFill>
                  <a:srgbClr val="0070C0"/>
                </a:solidFill>
              </a:rPr>
              <a:t>most important </a:t>
            </a:r>
            <a:r>
              <a:rPr lang="en-US" sz="2400" dirty="0">
                <a:solidFill>
                  <a:srgbClr val="0070C0"/>
                </a:solidFill>
              </a:rPr>
              <a:t>or </a:t>
            </a:r>
            <a:r>
              <a:rPr lang="en-US" sz="2400" b="1" dirty="0">
                <a:solidFill>
                  <a:srgbClr val="0070C0"/>
                </a:solidFill>
              </a:rPr>
              <a:t>most appropriate </a:t>
            </a:r>
            <a:r>
              <a:rPr lang="en-US" sz="2400" dirty="0">
                <a:solidFill>
                  <a:srgbClr val="0070C0"/>
                </a:solidFill>
              </a:rPr>
              <a:t>option</a:t>
            </a:r>
          </a:p>
        </p:txBody>
      </p:sp>
    </p:spTree>
    <p:extLst>
      <p:ext uri="{BB962C8B-B14F-4D97-AF65-F5344CB8AC3E}">
        <p14:creationId xmlns:p14="http://schemas.microsoft.com/office/powerpoint/2010/main" val="147146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Agenda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SBA question development</a:t>
            </a:r>
          </a:p>
          <a:p>
            <a:r>
              <a:rPr lang="en-US" dirty="0">
                <a:solidFill>
                  <a:srgbClr val="00B050"/>
                </a:solidFill>
              </a:rPr>
              <a:t>PSA item styles</a:t>
            </a:r>
          </a:p>
          <a:p>
            <a:r>
              <a:rPr lang="en-US" dirty="0">
                <a:solidFill>
                  <a:srgbClr val="0070C0"/>
                </a:solidFill>
              </a:rPr>
              <a:t>House style</a:t>
            </a:r>
          </a:p>
          <a:p>
            <a:r>
              <a:rPr lang="en-US" dirty="0">
                <a:solidFill>
                  <a:srgbClr val="0070C0"/>
                </a:solidFill>
              </a:rPr>
              <a:t>Common pitfalls</a:t>
            </a:r>
          </a:p>
        </p:txBody>
      </p:sp>
    </p:spTree>
    <p:extLst>
      <p:ext uri="{BB962C8B-B14F-4D97-AF65-F5344CB8AC3E}">
        <p14:creationId xmlns:p14="http://schemas.microsoft.com/office/powerpoint/2010/main" val="98219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Planning management items (MAN)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343933"/>
            <a:ext cx="8229600" cy="50355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b="1" dirty="0"/>
              <a:t>MAN</a:t>
            </a:r>
            <a:r>
              <a:rPr lang="en-GB" sz="2400" dirty="0"/>
              <a:t> items present:</a:t>
            </a:r>
          </a:p>
          <a:p>
            <a:r>
              <a:rPr lang="en-GB" sz="2400" dirty="0"/>
              <a:t>a clinical scenario and a request to identify the </a:t>
            </a:r>
            <a:r>
              <a:rPr lang="en-GB" sz="2400" dirty="0">
                <a:solidFill>
                  <a:srgbClr val="0000FF"/>
                </a:solidFill>
              </a:rPr>
              <a:t>most appropriate </a:t>
            </a:r>
            <a:r>
              <a:rPr lang="en-GB" sz="2400" dirty="0"/>
              <a:t>management option</a:t>
            </a:r>
          </a:p>
          <a:p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The list of options should include:</a:t>
            </a:r>
          </a:p>
          <a:p>
            <a:r>
              <a:rPr lang="en-GB" sz="2400" dirty="0"/>
              <a:t>medicines, IV fluids, investigations or other actions that would be of real benefit and others that would be less beneficial or harmful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269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Options can be prescriptions, investigations or referrals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119" y="1694338"/>
            <a:ext cx="7825762" cy="3483143"/>
          </a:xfrm>
        </p:spPr>
      </p:pic>
    </p:spTree>
    <p:extLst>
      <p:ext uri="{BB962C8B-B14F-4D97-AF65-F5344CB8AC3E}">
        <p14:creationId xmlns:p14="http://schemas.microsoft.com/office/powerpoint/2010/main" val="231979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Providing information items (COM)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COM </a:t>
            </a:r>
            <a:r>
              <a:rPr lang="en-GB" sz="2400" dirty="0"/>
              <a:t>items present:</a:t>
            </a:r>
          </a:p>
          <a:p>
            <a:r>
              <a:rPr lang="en-GB" sz="2400" dirty="0"/>
              <a:t>a clinical scenario where </a:t>
            </a:r>
            <a:r>
              <a:rPr lang="en-GB" sz="2400" dirty="0">
                <a:solidFill>
                  <a:srgbClr val="0000FF"/>
                </a:solidFill>
              </a:rPr>
              <a:t>someone needs information </a:t>
            </a:r>
            <a:r>
              <a:rPr lang="en-GB" sz="2400" dirty="0"/>
              <a:t>about medicines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a request to identify the </a:t>
            </a:r>
            <a:r>
              <a:rPr lang="en-GB" sz="2400" dirty="0">
                <a:solidFill>
                  <a:srgbClr val="0000FF"/>
                </a:solidFill>
              </a:rPr>
              <a:t>most important </a:t>
            </a:r>
            <a:r>
              <a:rPr lang="en-GB" sz="2400" dirty="0"/>
              <a:t>information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that should be provided to the </a:t>
            </a:r>
            <a:r>
              <a:rPr lang="en-GB" sz="2400" dirty="0">
                <a:solidFill>
                  <a:srgbClr val="0000FF"/>
                </a:solidFill>
              </a:rPr>
              <a:t>patient/carer/HCP</a:t>
            </a:r>
          </a:p>
          <a:p>
            <a:pPr marL="0" lvl="0" indent="0">
              <a:buNone/>
            </a:pPr>
            <a:r>
              <a:rPr lang="en-GB" sz="2400" b="1" dirty="0"/>
              <a:t>This will involve</a:t>
            </a:r>
            <a:r>
              <a:rPr lang="en-GB" sz="2400" dirty="0"/>
              <a:t>: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selecting the </a:t>
            </a:r>
            <a:r>
              <a:rPr lang="en-GB" sz="2400" dirty="0">
                <a:solidFill>
                  <a:srgbClr val="0000FF"/>
                </a:solidFill>
              </a:rPr>
              <a:t>most important </a:t>
            </a:r>
            <a:r>
              <a:rPr lang="en-GB" sz="2400" dirty="0"/>
              <a:t>information and disregarding other potentially correct but less 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44615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759</Words>
  <Application>Microsoft Macintosh PowerPoint</Application>
  <PresentationFormat>On-screen Show (4:3)</PresentationFormat>
  <Paragraphs>142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Prescribing Safety Assessment   Training Workshop</vt:lpstr>
      <vt:lpstr>Agenda</vt:lpstr>
      <vt:lpstr>SBAs have three parts:</vt:lpstr>
      <vt:lpstr>First decide on the testing point</vt:lpstr>
      <vt:lpstr>Frame the item around the question</vt:lpstr>
      <vt:lpstr>Agenda</vt:lpstr>
      <vt:lpstr>Planning management items (MAN)</vt:lpstr>
      <vt:lpstr>Options can be prescriptions, investigations or referrals</vt:lpstr>
      <vt:lpstr>Providing information items (COM)</vt:lpstr>
      <vt:lpstr>Use language that is appropriate for the intended recipient</vt:lpstr>
      <vt:lpstr>Adverse drug reaction items</vt:lpstr>
      <vt:lpstr>Ensure answers don’t conflict with  BNF (esp ADR frequencies)</vt:lpstr>
      <vt:lpstr>Drug monitoring items (TDM)</vt:lpstr>
      <vt:lpstr>What (and when) to monitor</vt:lpstr>
      <vt:lpstr>Data interpretation items (DAT)</vt:lpstr>
      <vt:lpstr>DAT items MUST contain data that is required to answer the question</vt:lpstr>
      <vt:lpstr>Agenda</vt:lpstr>
      <vt:lpstr>House style</vt:lpstr>
      <vt:lpstr>PowerPoint Presentation</vt:lpstr>
      <vt:lpstr>Agenda</vt:lpstr>
      <vt:lpstr>Common pitfalls</vt:lpstr>
      <vt:lpstr>This item may have been ambiguous, or the optimum answer open to debate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Prescribing Safety Assessment   Training Workshop</dc:title>
  <dc:subject/>
  <dc:creator/>
  <cp:keywords/>
  <dc:description/>
  <cp:lastModifiedBy>Lynne Bollington</cp:lastModifiedBy>
  <cp:revision>47</cp:revision>
  <cp:lastPrinted>2019-09-14T16:53:31Z</cp:lastPrinted>
  <dcterms:created xsi:type="dcterms:W3CDTF">2014-09-12T15:30:44Z</dcterms:created>
  <dcterms:modified xsi:type="dcterms:W3CDTF">2019-09-14T16:57:38Z</dcterms:modified>
  <cp:category/>
</cp:coreProperties>
</file>